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" initials="" lastIdx="1" clrIdx="0">
    <p:extLst>
      <p:ext uri="{19B8F6BF-5375-455C-9EA6-DF929625EA0E}">
        <p15:presenceInfo xmlns:p15="http://schemas.microsoft.com/office/powerpoint/2012/main" userId="9b710363c8db6e1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8-17T16:30:16.839" idx="1">
    <p:pos x="6322" y="1697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C5A4AC-0EDF-4B42-A780-3582B86337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700FD2B-6DEC-48E1-941C-10146BA122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5F56E2E4-137D-48CE-87F8-43CF8F18E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1D28C-E27C-46C7-B7C0-C7FF0798ED6D}" type="datetimeFigureOut">
              <a:rPr lang="pt-PT" smtClean="0"/>
              <a:t>17/08/2020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4E812CBC-E776-4964-9B02-F2080112C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82807FBD-C9A1-401B-B81A-A520708FE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EBE8-DCF1-4F68-9E02-F4F12BBEB5F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95732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D70CFF-819A-40FC-89E8-3532F0AFA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18EAB980-B2AA-477C-BD20-BB825EDC36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D94B484B-F964-4AF8-9509-8EF3942BE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1D28C-E27C-46C7-B7C0-C7FF0798ED6D}" type="datetimeFigureOut">
              <a:rPr lang="pt-PT" smtClean="0"/>
              <a:t>17/08/2020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C5BAC98E-5029-4183-B2CA-93E80F956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767F3E9C-3283-4589-9E82-430820085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EBE8-DCF1-4F68-9E02-F4F12BBEB5F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49674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42B6F8-564B-407F-95CB-12749050E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B013A4CC-72C4-4548-AA4B-23BD19FCB0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667BCA0C-29EA-4BA5-A3D7-2DD8CDA69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1D28C-E27C-46C7-B7C0-C7FF0798ED6D}" type="datetimeFigureOut">
              <a:rPr lang="pt-PT" smtClean="0"/>
              <a:t>17/08/2020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B1BA96F4-5D77-423A-A06D-7A36107F1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52646ECC-D903-4455-AF8E-E2B5ABC94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EBE8-DCF1-4F68-9E02-F4F12BBEB5F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77177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61D719-FE79-4A29-8695-DE48ADD65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733DD172-15BC-4AB3-A5D9-1BEC0A7BCB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FE16E3EE-A289-4AFA-957B-A6FFC39C2A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E9222616-C4E7-4902-B526-B59F9F5FE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1D28C-E27C-46C7-B7C0-C7FF0798ED6D}" type="datetimeFigureOut">
              <a:rPr lang="pt-PT" smtClean="0"/>
              <a:t>17/08/2020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A388B6F5-29D4-4041-AD58-75AEC6C48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514481A5-2385-450C-9C9D-11F795602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EBE8-DCF1-4F68-9E02-F4F12BBEB5F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09368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0A79B1-03BB-4149-8778-0015B997D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ADAF97DA-B050-47E3-97A6-E4D71DF51D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71C7938B-DBE7-4031-8FEB-A9068E5CE3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5EA07289-EDFD-4165-A55E-F24071B289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FF20FA26-2E35-4A5C-8798-3CA70E51D5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4024F3CD-42E6-414A-89E1-C67C4F53E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1D28C-E27C-46C7-B7C0-C7FF0798ED6D}" type="datetimeFigureOut">
              <a:rPr lang="pt-PT" smtClean="0"/>
              <a:t>17/08/2020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87EA1A01-7CB5-4C7E-A3BD-421D848DB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7E820981-FBBD-4057-9ECA-19DF19189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EBE8-DCF1-4F68-9E02-F4F12BBEB5F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83997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26F239-8C02-43C5-A546-199FE3B0E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875DFB69-5D37-41DB-91F1-62FF2E797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1D28C-E27C-46C7-B7C0-C7FF0798ED6D}" type="datetimeFigureOut">
              <a:rPr lang="pt-PT" smtClean="0"/>
              <a:t>17/08/2020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0B3F385A-28EC-42B1-86A9-1D01F8324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8C9C4051-D345-4127-B478-4E81B8353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EBE8-DCF1-4F68-9E02-F4F12BBEB5F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2091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CB2E7870-C7F3-4FEB-9CBB-D3B5CB10B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1D28C-E27C-46C7-B7C0-C7FF0798ED6D}" type="datetimeFigureOut">
              <a:rPr lang="pt-PT" smtClean="0"/>
              <a:t>17/08/2020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FCD705E4-5126-471A-8421-6A844AF66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EBA551FC-2750-4A2F-93D9-B5BC3AABF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EBE8-DCF1-4F68-9E02-F4F12BBEB5F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8568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FDFA8F-D47B-43DD-8D30-B2991147B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D382277F-6CED-424F-9AB6-29065D034F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3DB980FE-99F1-4D4F-965E-CFF6E3D770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BE54053C-2331-4068-B7FA-C93AEE53A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1D28C-E27C-46C7-B7C0-C7FF0798ED6D}" type="datetimeFigureOut">
              <a:rPr lang="pt-PT" smtClean="0"/>
              <a:t>17/08/2020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52C75BA5-D132-4730-A670-13DA49C44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0A9A85B7-BF0F-40BF-9CD1-532A2787D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EBE8-DCF1-4F68-9E02-F4F12BBEB5F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43085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7A48C7-FC65-4AA5-A22C-FBBCCBDD0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783716B5-29E7-4C59-8298-FE210A6B91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A91E5EA3-FB84-4909-A3B0-D21794EE5D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B7FF84F5-5729-4513-B2EB-6638976C2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1D28C-E27C-46C7-B7C0-C7FF0798ED6D}" type="datetimeFigureOut">
              <a:rPr lang="pt-PT" smtClean="0"/>
              <a:t>17/08/2020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394BEA78-2833-462E-920F-907953C43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EB178042-1303-43E4-8D04-D54C987DD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EBE8-DCF1-4F68-9E02-F4F12BBEB5F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07240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8CE611-6A65-45F6-91FB-D30395CF2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CA623222-1300-499D-949E-45B1479C1B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B486D9E6-8736-400F-88FE-5D818193B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1D28C-E27C-46C7-B7C0-C7FF0798ED6D}" type="datetimeFigureOut">
              <a:rPr lang="pt-PT" smtClean="0"/>
              <a:t>17/08/2020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E01E2F33-3338-41DA-9FC2-C1228C400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5EE6C5AF-FB35-49B6-A7F9-B2562E19B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EBE8-DCF1-4F68-9E02-F4F12BBEB5F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15638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DF40E5D-594F-486A-8C4E-86F7799F05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469666DC-66B7-4EF7-B33C-ED306DAFD9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9F5D43F6-26FA-46C2-A1C2-A2FD9DF2D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1D28C-E27C-46C7-B7C0-C7FF0798ED6D}" type="datetimeFigureOut">
              <a:rPr lang="pt-PT" smtClean="0"/>
              <a:t>17/08/2020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9744FB47-0EAB-40E7-B8DC-8EE14FC68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598A50DA-40ED-45E5-AE8B-568DC3EDA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EBE8-DCF1-4F68-9E02-F4F12BBEB5F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36955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70E38825-255E-46C4-93EC-054A543ED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1CBC05FD-750D-4244-8997-A91C2E54A0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57ABFB7B-508A-47B8-A4E0-83C4B80579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21D28C-E27C-46C7-B7C0-C7FF0798ED6D}" type="datetimeFigureOut">
              <a:rPr lang="pt-PT" smtClean="0"/>
              <a:t>17/08/2020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2EB41629-751A-4173-85A7-5ABD8421B4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19EA3E77-8585-487C-BBA4-2109FA70AB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FCEBE8-DCF1-4F68-9E02-F4F12BBEB5F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00262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F316EA-549F-4381-BD5A-6763A637E3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06400"/>
            <a:ext cx="9144000" cy="1786294"/>
          </a:xfrm>
        </p:spPr>
        <p:txBody>
          <a:bodyPr/>
          <a:lstStyle/>
          <a:p>
            <a:r>
              <a:rPr lang="pt-PT" b="1" dirty="0">
                <a:solidFill>
                  <a:srgbClr val="FF0000"/>
                </a:solidFill>
                <a:latin typeface="Jokerman" panose="04090605060D06020702" pitchFamily="82" charset="0"/>
              </a:rPr>
              <a:t>GASTRONOMIA PORTUGUESA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3550B7A-7075-40BC-82E1-30BA7A447B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6319911-CE21-4C8E-84CA-4D2E2C9AAE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7244" y="2192694"/>
            <a:ext cx="7077512" cy="398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400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F316EA-549F-4381-BD5A-6763A637E3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06400"/>
            <a:ext cx="9144000" cy="625446"/>
          </a:xfrm>
        </p:spPr>
        <p:txBody>
          <a:bodyPr>
            <a:normAutofit fontScale="90000"/>
          </a:bodyPr>
          <a:lstStyle/>
          <a:p>
            <a:r>
              <a:rPr lang="pt-PT" sz="4000" b="1" dirty="0">
                <a:solidFill>
                  <a:srgbClr val="FF0000"/>
                </a:solidFill>
                <a:latin typeface="Jokerman" panose="04090605060D06020702" pitchFamily="82" charset="0"/>
              </a:rPr>
              <a:t>GASTRONOMIA PORTUGUESA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3550B7A-7075-40BC-82E1-30BA7A447B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9174" y="1249960"/>
            <a:ext cx="6224633" cy="4815280"/>
          </a:xfrm>
        </p:spPr>
        <p:txBody>
          <a:bodyPr>
            <a:normAutofit/>
          </a:bodyPr>
          <a:lstStyle/>
          <a:p>
            <a:r>
              <a:rPr lang="pt-PT" sz="3600" b="1" i="1" dirty="0"/>
              <a:t>Diz-me o que comes e te direi quem és.</a:t>
            </a:r>
          </a:p>
          <a:p>
            <a:endParaRPr lang="pt-PT" sz="2800" dirty="0"/>
          </a:p>
          <a:p>
            <a:pPr algn="l"/>
            <a:r>
              <a:rPr lang="pt-PT" dirty="0"/>
              <a:t>Esta frase do francês é de </a:t>
            </a:r>
            <a:r>
              <a:rPr lang="pt-PT" i="1" dirty="0"/>
              <a:t>Jean </a:t>
            </a:r>
            <a:r>
              <a:rPr lang="pt-PT" i="1" dirty="0" err="1"/>
              <a:t>Anthelme</a:t>
            </a:r>
            <a:r>
              <a:rPr lang="pt-PT" i="1" dirty="0"/>
              <a:t> </a:t>
            </a:r>
            <a:r>
              <a:rPr lang="pt-PT" i="1" dirty="0" err="1"/>
              <a:t>Brillat-Savarin</a:t>
            </a:r>
            <a:r>
              <a:rPr lang="pt-PT" i="1" dirty="0"/>
              <a:t> (</a:t>
            </a:r>
            <a:r>
              <a:rPr lang="pt-PT" i="1" dirty="0" err="1"/>
              <a:t>Belley</a:t>
            </a:r>
            <a:r>
              <a:rPr lang="pt-PT" i="1" dirty="0"/>
              <a:t> - 1755 / Paris - 1826)</a:t>
            </a:r>
            <a:r>
              <a:rPr lang="pt-PT" dirty="0"/>
              <a:t>, publicada em 1825 o livro “A fisiologia do paladar”.</a:t>
            </a:r>
          </a:p>
          <a:p>
            <a:pPr algn="l"/>
            <a:r>
              <a:rPr lang="pt-PT" dirty="0"/>
              <a:t>Não é normal ver um português a comer focas nem um esquimó a comer sarrabulho. Daí a gastronomia como elemento identitário.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7B8BF70-0914-4A16-824B-92080CF6C0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7369" y="1702965"/>
            <a:ext cx="4699792" cy="3759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275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F316EA-549F-4381-BD5A-6763A637E3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06400"/>
            <a:ext cx="9144000" cy="625446"/>
          </a:xfrm>
        </p:spPr>
        <p:txBody>
          <a:bodyPr>
            <a:normAutofit fontScale="90000"/>
          </a:bodyPr>
          <a:lstStyle/>
          <a:p>
            <a:r>
              <a:rPr lang="pt-PT" sz="4000" b="1" dirty="0">
                <a:solidFill>
                  <a:srgbClr val="FF0000"/>
                </a:solidFill>
                <a:latin typeface="Jokerman" panose="04090605060D06020702" pitchFamily="82" charset="0"/>
              </a:rPr>
              <a:t>GASTRONOMIA PORTUGUESA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3550B7A-7075-40BC-82E1-30BA7A447B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2121" y="1090569"/>
            <a:ext cx="10561740" cy="5100506"/>
          </a:xfrm>
        </p:spPr>
        <p:txBody>
          <a:bodyPr>
            <a:normAutofit/>
          </a:bodyPr>
          <a:lstStyle/>
          <a:p>
            <a:pPr algn="l"/>
            <a:r>
              <a:rPr lang="pt-PT" dirty="0"/>
              <a:t>Portugal – um pequeno rectângulo com 9.200 hectares “concentrado de variedade”</a:t>
            </a:r>
          </a:p>
          <a:p>
            <a:pPr algn="l"/>
            <a:endParaRPr lang="pt-PT" dirty="0"/>
          </a:p>
          <a:p>
            <a:pPr algn="l"/>
            <a:r>
              <a:rPr lang="pt-PT" dirty="0"/>
              <a:t>Gastronomia típica de: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PT" dirty="0"/>
              <a:t>Montanha e interior – Serras, Trás-os-Montes, Beira Alta, Beira Baixa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PT" dirty="0"/>
              <a:t>Mar – zona costeira e ilhas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PT" dirty="0"/>
              <a:t>Zonas verdes e férteis – Minho e Douro Litoral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PT" dirty="0"/>
              <a:t>Zonas áridas – Alentejo e Algarve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PT" dirty="0"/>
              <a:t>Regiões frias – Trás-os-Montes e Alto Douro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PT" dirty="0"/>
              <a:t>Regiões </a:t>
            </a:r>
            <a:r>
              <a:rPr lang="pt-PT" dirty="0" err="1"/>
              <a:t>sub-tropicais</a:t>
            </a:r>
            <a:r>
              <a:rPr lang="pt-PT" dirty="0"/>
              <a:t> – Madeira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PT" dirty="0"/>
              <a:t>Aldeias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PT" dirty="0"/>
              <a:t>Cidades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23C1930-1EE8-4252-BAA7-76C58065AF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8074" y="2978091"/>
            <a:ext cx="4631345" cy="3473509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2404049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F316EA-549F-4381-BD5A-6763A637E3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06400"/>
            <a:ext cx="9144000" cy="625446"/>
          </a:xfrm>
        </p:spPr>
        <p:txBody>
          <a:bodyPr>
            <a:normAutofit fontScale="90000"/>
          </a:bodyPr>
          <a:lstStyle/>
          <a:p>
            <a:r>
              <a:rPr lang="pt-PT" sz="4000" b="1" dirty="0">
                <a:solidFill>
                  <a:srgbClr val="FF0000"/>
                </a:solidFill>
                <a:latin typeface="Jokerman" panose="04090605060D06020702" pitchFamily="82" charset="0"/>
              </a:rPr>
              <a:t>GASTRONOMIA PORTUGUESA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3550B7A-7075-40BC-82E1-30BA7A447B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3005" y="1031845"/>
            <a:ext cx="11213733" cy="1577131"/>
          </a:xfrm>
        </p:spPr>
        <p:txBody>
          <a:bodyPr/>
          <a:lstStyle/>
          <a:p>
            <a:pPr algn="l"/>
            <a:r>
              <a:rPr lang="pt-PT" dirty="0"/>
              <a:t>Sabiam que um dos pratos típicos de certas regiões de Trás-os-Montes são os Cuscuz?</a:t>
            </a:r>
          </a:p>
          <a:p>
            <a:pPr algn="l"/>
            <a:r>
              <a:rPr lang="pt-PT" dirty="0"/>
              <a:t>As migrações de judeus sefarditas, provenientes de Espanha expulsos </a:t>
            </a:r>
            <a:r>
              <a:rPr lang="pt-PT" dirty="0" err="1"/>
              <a:t>pela</a:t>
            </a:r>
            <a:r>
              <a:rPr lang="pt-PT" dirty="0"/>
              <a:t> inquisição há 500 anos, trouxeram esta receita para a região.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F757DC3-67E3-486F-86BD-FAB53BD7FC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471" y="3851012"/>
            <a:ext cx="4623268" cy="2600588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EE5B7D2-5819-4B82-8077-E855FE401A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6922" y="2273882"/>
            <a:ext cx="2164808" cy="135120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5E5DE463-8AA4-4BC6-8A50-DCC2CF5FD81B}"/>
              </a:ext>
            </a:extLst>
          </p:cNvPr>
          <p:cNvSpPr txBox="1"/>
          <p:nvPr/>
        </p:nvSpPr>
        <p:spPr>
          <a:xfrm>
            <a:off x="453005" y="2650683"/>
            <a:ext cx="627253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Vários povos se cruzaram naquele que é hoje o território nacional. Como se não bastasse, ainda fomos buscar influências a outros povos e culturas.</a:t>
            </a:r>
          </a:p>
          <a:p>
            <a:r>
              <a:rPr lang="pt-PT" sz="2400" dirty="0"/>
              <a:t>Influências árabes, judaicas, africanas, nativo-americanas, orientais, francesas, inglesas, italianas, berberes, entre outras, tiveram o seu cunho nos hábitos alimentares dos portugueses.</a:t>
            </a:r>
          </a:p>
        </p:txBody>
      </p:sp>
    </p:spTree>
    <p:extLst>
      <p:ext uri="{BB962C8B-B14F-4D97-AF65-F5344CB8AC3E}">
        <p14:creationId xmlns:p14="http://schemas.microsoft.com/office/powerpoint/2010/main" val="1771405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F316EA-549F-4381-BD5A-6763A637E3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06400"/>
            <a:ext cx="9144000" cy="625446"/>
          </a:xfrm>
        </p:spPr>
        <p:txBody>
          <a:bodyPr>
            <a:normAutofit fontScale="90000"/>
          </a:bodyPr>
          <a:lstStyle/>
          <a:p>
            <a:r>
              <a:rPr lang="pt-PT" sz="4000" b="1" dirty="0">
                <a:solidFill>
                  <a:srgbClr val="FF0000"/>
                </a:solidFill>
                <a:latin typeface="Jokerman" panose="04090605060D06020702" pitchFamily="82" charset="0"/>
              </a:rPr>
              <a:t>GASTRONOMIA PORTUGUESA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3550B7A-7075-40BC-82E1-30BA7A447B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74459" y="1090569"/>
            <a:ext cx="10108734" cy="5150840"/>
          </a:xfrm>
        </p:spPr>
        <p:txBody>
          <a:bodyPr/>
          <a:lstStyle/>
          <a:p>
            <a:pPr algn="l"/>
            <a:r>
              <a:rPr lang="pt-PT" dirty="0"/>
              <a:t>A gastronomia de uma região é determinada por vários factores</a:t>
            </a:r>
          </a:p>
          <a:p>
            <a:pPr algn="l"/>
            <a:endParaRPr lang="pt-PT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PT" dirty="0" err="1"/>
              <a:t>Geograficos</a:t>
            </a:r>
            <a:r>
              <a:rPr lang="pt-PT" dirty="0"/>
              <a:t> – não há cocos nem bananas no Minho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PT" dirty="0"/>
              <a:t>Históricos – a influência dos descobrimentos e a importação de açúcar da Madeira p.e.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PT" dirty="0"/>
              <a:t>Religiosos – imposições de jejum e condicionantes como certos alimentos para os judeus e árabes p.e.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PT" dirty="0"/>
              <a:t>Sociais – festas em que se consome por norma certo alimento como as castanhas do S. Martinho ou as sardinhas do S. João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PT" dirty="0"/>
              <a:t>Económicos – os mais fortes. Aqueles que obrigam a aceitar determinados ingredientes </a:t>
            </a:r>
            <a:r>
              <a:rPr lang="pt-PT" dirty="0" err="1"/>
              <a:t>pela</a:t>
            </a:r>
            <a:r>
              <a:rPr lang="pt-PT" dirty="0"/>
              <a:t> sua abundância.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PT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769158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F316EA-549F-4381-BD5A-6763A637E3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06400"/>
            <a:ext cx="9144000" cy="625446"/>
          </a:xfrm>
        </p:spPr>
        <p:txBody>
          <a:bodyPr>
            <a:normAutofit fontScale="90000"/>
          </a:bodyPr>
          <a:lstStyle/>
          <a:p>
            <a:r>
              <a:rPr lang="pt-PT" sz="4000" b="1" dirty="0">
                <a:solidFill>
                  <a:srgbClr val="FF0000"/>
                </a:solidFill>
                <a:latin typeface="Jokerman" panose="04090605060D06020702" pitchFamily="82" charset="0"/>
              </a:rPr>
              <a:t>GASTRONOMIA PORTUGUESA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3550B7A-7075-40BC-82E1-30BA7A447B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0786" y="1442906"/>
            <a:ext cx="7096066" cy="4225954"/>
          </a:xfrm>
        </p:spPr>
        <p:txBody>
          <a:bodyPr>
            <a:normAutofit/>
          </a:bodyPr>
          <a:lstStyle/>
          <a:p>
            <a:pPr algn="l"/>
            <a:r>
              <a:rPr lang="pt-PT" dirty="0"/>
              <a:t>Hoje exige-se de um chef que seja criativo. Contudo esta criatividade pode entrar em conflito com os valores estabelecidos desde longa data.</a:t>
            </a:r>
          </a:p>
          <a:p>
            <a:pPr algn="l"/>
            <a:endParaRPr lang="pt-PT" dirty="0"/>
          </a:p>
          <a:p>
            <a:pPr algn="l"/>
            <a:r>
              <a:rPr lang="pt-PT" dirty="0"/>
              <a:t>Teremos que reinventar o modo de assar leitão?</a:t>
            </a:r>
          </a:p>
          <a:p>
            <a:pPr algn="l"/>
            <a:r>
              <a:rPr lang="pt-PT" dirty="0"/>
              <a:t>A cabidela precisa de um upgrade?</a:t>
            </a:r>
          </a:p>
          <a:p>
            <a:pPr algn="l"/>
            <a:r>
              <a:rPr lang="pt-PT" dirty="0"/>
              <a:t>Assar sardinhas é coisa do passado?</a:t>
            </a:r>
          </a:p>
          <a:p>
            <a:pPr algn="l"/>
            <a:endParaRPr lang="pt-PT" dirty="0"/>
          </a:p>
          <a:p>
            <a:pPr algn="l"/>
            <a:r>
              <a:rPr lang="pt-PT" dirty="0"/>
              <a:t>Será que a “cozinha de autor” e a criatividade podem ser aliadas da cozinha tradicional?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D0A971C-0A75-47ED-971E-CE862FFE4D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0419" y="4093247"/>
            <a:ext cx="3125392" cy="2341073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57DD105-917D-459A-95AC-E56CE910EB4B}"/>
              </a:ext>
            </a:extLst>
          </p:cNvPr>
          <p:cNvSpPr txBox="1"/>
          <p:nvPr/>
        </p:nvSpPr>
        <p:spPr>
          <a:xfrm>
            <a:off x="8007592" y="3414031"/>
            <a:ext cx="3273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Dois cozidos à portuguesa – duas épocas – duas tendências 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F0C3054B-AD54-4CB5-82E7-F37FF58BDA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7413" y="1239140"/>
            <a:ext cx="3211404" cy="214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2846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F316EA-549F-4381-BD5A-6763A637E3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06400"/>
            <a:ext cx="9144000" cy="625446"/>
          </a:xfrm>
        </p:spPr>
        <p:txBody>
          <a:bodyPr>
            <a:normAutofit fontScale="90000"/>
          </a:bodyPr>
          <a:lstStyle/>
          <a:p>
            <a:r>
              <a:rPr lang="pt-PT" sz="4000" b="1" dirty="0">
                <a:solidFill>
                  <a:srgbClr val="FF0000"/>
                </a:solidFill>
                <a:latin typeface="Jokerman" panose="04090605060D06020702" pitchFamily="82" charset="0"/>
              </a:rPr>
              <a:t>GASTRONOMIA PORTUGUESA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3550B7A-7075-40BC-82E1-30BA7A447B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0177" y="1194398"/>
            <a:ext cx="10670796" cy="961573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pt-PT" dirty="0"/>
              <a:t>No quadro seguinte estão representados as emissões de viagens ao estrangeiro por mercado emissor no segmento de Gastronomia &amp; Vinhos.</a:t>
            </a:r>
          </a:p>
          <a:p>
            <a:pPr algn="l"/>
            <a:r>
              <a:rPr lang="pt-PT" dirty="0"/>
              <a:t>Será uma boa fonte de rendimento para Portugal?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6FA9F12-87FA-4252-B85A-AD36059B3C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243" y="2694031"/>
            <a:ext cx="7879514" cy="347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1661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F316EA-549F-4381-BD5A-6763A637E3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06400"/>
            <a:ext cx="9144000" cy="625446"/>
          </a:xfrm>
        </p:spPr>
        <p:txBody>
          <a:bodyPr>
            <a:normAutofit fontScale="90000"/>
          </a:bodyPr>
          <a:lstStyle/>
          <a:p>
            <a:r>
              <a:rPr lang="pt-PT" sz="4000" b="1" dirty="0">
                <a:solidFill>
                  <a:srgbClr val="FF0000"/>
                </a:solidFill>
                <a:latin typeface="Jokerman" panose="04090605060D06020702" pitchFamily="82" charset="0"/>
              </a:rPr>
              <a:t>GASTRONOMIA PORTUGUESA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3550B7A-7075-40BC-82E1-30BA7A447B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350628"/>
            <a:ext cx="5598253" cy="4387442"/>
          </a:xfrm>
        </p:spPr>
        <p:txBody>
          <a:bodyPr>
            <a:normAutofit lnSpcReduction="10000"/>
          </a:bodyPr>
          <a:lstStyle/>
          <a:p>
            <a:r>
              <a:rPr lang="pt-PT" sz="3200" b="1" dirty="0"/>
              <a:t>Será que vale a pena:</a:t>
            </a:r>
          </a:p>
          <a:p>
            <a:endParaRPr lang="pt-PT" sz="32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PT" sz="3200" b="1" dirty="0"/>
              <a:t>Promover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PT" sz="3200" b="1" dirty="0"/>
              <a:t>Proteger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PT" sz="3200" b="1" dirty="0"/>
              <a:t>Praticar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pt-PT" sz="3200" b="1" dirty="0"/>
          </a:p>
          <a:p>
            <a:pPr algn="l"/>
            <a:endParaRPr lang="pt-PT" sz="3200" b="1" dirty="0"/>
          </a:p>
          <a:p>
            <a:pPr algn="l"/>
            <a:r>
              <a:rPr lang="pt-PT" sz="3200" b="1" dirty="0"/>
              <a:t>A Gastronomia Portuguesa?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pt-PT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DEB8800-3327-4967-B050-998D121402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4591" y="955771"/>
            <a:ext cx="4117934" cy="5822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4388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F316EA-549F-4381-BD5A-6763A637E3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06400"/>
            <a:ext cx="9144000" cy="625446"/>
          </a:xfrm>
        </p:spPr>
        <p:txBody>
          <a:bodyPr>
            <a:normAutofit fontScale="90000"/>
          </a:bodyPr>
          <a:lstStyle/>
          <a:p>
            <a:r>
              <a:rPr lang="pt-PT" sz="4000" b="1" dirty="0">
                <a:solidFill>
                  <a:srgbClr val="FF0000"/>
                </a:solidFill>
                <a:latin typeface="Jokerman" panose="04090605060D06020702" pitchFamily="82" charset="0"/>
              </a:rPr>
              <a:t>GASTRONOMIA PORTUGUESA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3550B7A-7075-40BC-82E1-30BA7A447B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031846"/>
            <a:ext cx="9144000" cy="511728"/>
          </a:xfrm>
        </p:spPr>
        <p:txBody>
          <a:bodyPr/>
          <a:lstStyle/>
          <a:p>
            <a:r>
              <a:rPr lang="pt-PT" b="1" dirty="0"/>
              <a:t>Obrigado. E não se esqueçam disto: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2FCB744-4FF8-4AC3-B722-01BE8350F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221" y="1543574"/>
            <a:ext cx="8128000" cy="511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914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464</Words>
  <Application>Microsoft Office PowerPoint</Application>
  <PresentationFormat>Ecrã Panorâmico</PresentationFormat>
  <Paragraphs>54</Paragraphs>
  <Slides>9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Jokerman</vt:lpstr>
      <vt:lpstr>Tema do Office</vt:lpstr>
      <vt:lpstr>GASTRONOMIA PORTUGUESA</vt:lpstr>
      <vt:lpstr>GASTRONOMIA PORTUGUESA</vt:lpstr>
      <vt:lpstr>GASTRONOMIA PORTUGUESA</vt:lpstr>
      <vt:lpstr>GASTRONOMIA PORTUGUESA</vt:lpstr>
      <vt:lpstr>GASTRONOMIA PORTUGUESA</vt:lpstr>
      <vt:lpstr>GASTRONOMIA PORTUGUESA</vt:lpstr>
      <vt:lpstr>GASTRONOMIA PORTUGUESA</vt:lpstr>
      <vt:lpstr>GASTRONOMIA PORTUGUESA</vt:lpstr>
      <vt:lpstr>GASTRONOMIA PORTUGUESA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GASTRONOMIA PORTUGUESA</dc:title>
  <dc:creator>Carlos</dc:creator>
  <cp:lastModifiedBy> </cp:lastModifiedBy>
  <cp:revision>15</cp:revision>
  <dcterms:created xsi:type="dcterms:W3CDTF">2020-08-16T15:47:02Z</dcterms:created>
  <dcterms:modified xsi:type="dcterms:W3CDTF">2020-08-17T15:48:15Z</dcterms:modified>
</cp:coreProperties>
</file>